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20104100" cy="14217650"/>
  <p:notesSz cx="10234613" cy="71040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6" d="100"/>
          <a:sy n="36" d="100"/>
        </p:scale>
        <p:origin x="86" y="9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4407471"/>
            <a:ext cx="17088486" cy="29857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7961884"/>
            <a:ext cx="14072870" cy="35544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3270059"/>
            <a:ext cx="8745284" cy="93836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3270059"/>
            <a:ext cx="8745284" cy="93836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510057" y="1501834"/>
            <a:ext cx="3938464" cy="1264185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3333390"/>
            <a:ext cx="20103465" cy="8437245"/>
          </a:xfrm>
          <a:custGeom>
            <a:avLst/>
            <a:gdLst/>
            <a:ahLst/>
            <a:cxnLst/>
            <a:rect l="l" t="t" r="r" b="b"/>
            <a:pathLst>
              <a:path w="20103465" h="8437245">
                <a:moveTo>
                  <a:pt x="20102956" y="275"/>
                </a:moveTo>
                <a:lnTo>
                  <a:pt x="0" y="275"/>
                </a:lnTo>
                <a:lnTo>
                  <a:pt x="0" y="8437306"/>
                </a:lnTo>
                <a:lnTo>
                  <a:pt x="20102956" y="8437306"/>
                </a:lnTo>
                <a:lnTo>
                  <a:pt x="20102956" y="275"/>
                </a:lnTo>
                <a:close/>
              </a:path>
            </a:pathLst>
          </a:custGeom>
          <a:solidFill>
            <a:srgbClr val="537A9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80972" y="1614484"/>
            <a:ext cx="17142154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537A9E"/>
                </a:solidFill>
                <a:latin typeface="DIN-Regular"/>
                <a:cs typeface="DIN-Regular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6814" y="3582096"/>
            <a:ext cx="18650470" cy="5029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3222415"/>
            <a:ext cx="6433312" cy="710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3222415"/>
            <a:ext cx="4623943" cy="710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3222415"/>
            <a:ext cx="4623943" cy="710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74037" y="1773805"/>
            <a:ext cx="13295630" cy="59759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r">
              <a:lnSpc>
                <a:spcPct val="100000"/>
              </a:lnSpc>
              <a:spcBef>
                <a:spcPts val="100"/>
              </a:spcBef>
            </a:pPr>
            <a:r>
              <a:rPr sz="3800" b="1" spc="140" dirty="0"/>
              <a:t>GESTIONADO</a:t>
            </a:r>
            <a:r>
              <a:rPr sz="3800" b="1" spc="-310" dirty="0"/>
              <a:t> </a:t>
            </a:r>
            <a:r>
              <a:rPr sz="3800" b="1" spc="150" dirty="0"/>
              <a:t>POR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26814" y="3582096"/>
            <a:ext cx="18640425" cy="38908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es-ES" sz="3600" dirty="0" err="1">
                <a:solidFill>
                  <a:schemeClr val="bg1"/>
                </a:solidFill>
              </a:rPr>
              <a:t>S'ha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rebut</a:t>
            </a:r>
            <a:r>
              <a:rPr lang="es-ES" sz="3600" dirty="0">
                <a:solidFill>
                  <a:schemeClr val="bg1"/>
                </a:solidFill>
              </a:rPr>
              <a:t> de LABORA, </a:t>
            </a:r>
            <a:r>
              <a:rPr lang="es-ES" sz="3600" dirty="0" err="1">
                <a:solidFill>
                  <a:schemeClr val="bg1"/>
                </a:solidFill>
              </a:rPr>
              <a:t>Servei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Valencià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d'Ocupació</a:t>
            </a:r>
            <a:r>
              <a:rPr lang="es-ES" sz="3600" dirty="0">
                <a:solidFill>
                  <a:schemeClr val="bg1"/>
                </a:solidFill>
              </a:rPr>
              <a:t> i </a:t>
            </a:r>
            <a:r>
              <a:rPr lang="es-ES" sz="3600" dirty="0" err="1">
                <a:solidFill>
                  <a:schemeClr val="bg1"/>
                </a:solidFill>
              </a:rPr>
              <a:t>Formació</a:t>
            </a:r>
            <a:r>
              <a:rPr lang="es-ES" sz="3600" dirty="0">
                <a:solidFill>
                  <a:schemeClr val="bg1"/>
                </a:solidFill>
              </a:rPr>
              <a:t>, una </a:t>
            </a:r>
            <a:r>
              <a:rPr lang="es-ES" sz="3600" dirty="0" err="1">
                <a:solidFill>
                  <a:schemeClr val="bg1"/>
                </a:solidFill>
              </a:rPr>
              <a:t>subvenció</a:t>
            </a:r>
            <a:r>
              <a:rPr lang="es-ES" sz="3600" dirty="0">
                <a:solidFill>
                  <a:schemeClr val="bg1"/>
                </a:solidFill>
              </a:rPr>
              <a:t> per la </a:t>
            </a:r>
            <a:r>
              <a:rPr lang="es-ES" sz="3600" dirty="0" err="1">
                <a:solidFill>
                  <a:schemeClr val="bg1"/>
                </a:solidFill>
              </a:rPr>
              <a:t>contractació</a:t>
            </a:r>
            <a:r>
              <a:rPr lang="es-ES" sz="3600" dirty="0">
                <a:solidFill>
                  <a:schemeClr val="bg1"/>
                </a:solidFill>
              </a:rPr>
              <a:t> indefinida en 2025 de persona/es desocupada/es </a:t>
            </a:r>
            <a:r>
              <a:rPr lang="es-ES" sz="3600" dirty="0" err="1">
                <a:solidFill>
                  <a:schemeClr val="bg1"/>
                </a:solidFill>
              </a:rPr>
              <a:t>pertanyent</a:t>
            </a:r>
            <a:r>
              <a:rPr lang="es-ES" sz="3600" dirty="0">
                <a:solidFill>
                  <a:schemeClr val="bg1"/>
                </a:solidFill>
              </a:rPr>
              <a:t>/s a </a:t>
            </a:r>
            <a:r>
              <a:rPr lang="es-ES" sz="3600" dirty="0" err="1">
                <a:solidFill>
                  <a:schemeClr val="bg1"/>
                </a:solidFill>
              </a:rPr>
              <a:t>determinats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col·lectius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d’atenció</a:t>
            </a:r>
            <a:r>
              <a:rPr lang="es-ES" sz="3600" dirty="0">
                <a:solidFill>
                  <a:schemeClr val="bg1"/>
                </a:solidFill>
              </a:rPr>
              <a:t> </a:t>
            </a:r>
            <a:r>
              <a:rPr lang="es-ES" sz="3600" dirty="0" err="1">
                <a:solidFill>
                  <a:schemeClr val="bg1"/>
                </a:solidFill>
              </a:rPr>
              <a:t>prioritària</a:t>
            </a:r>
            <a:r>
              <a:rPr lang="es-ES" sz="3600" dirty="0">
                <a:solidFill>
                  <a:schemeClr val="bg1"/>
                </a:solidFill>
              </a:rPr>
              <a:t> per a </a:t>
            </a:r>
            <a:r>
              <a:rPr lang="es-ES" sz="3600" dirty="0" err="1">
                <a:solidFill>
                  <a:schemeClr val="bg1"/>
                </a:solidFill>
              </a:rPr>
              <a:t>l’ocupación</a:t>
            </a:r>
            <a:r>
              <a:rPr lang="es-ES" sz="3600" dirty="0">
                <a:solidFill>
                  <a:schemeClr val="bg1"/>
                </a:solidFill>
              </a:rPr>
              <a:t>.</a:t>
            </a:r>
          </a:p>
          <a:p>
            <a:endParaRPr lang="es-ES" sz="3600" dirty="0">
              <a:solidFill>
                <a:schemeClr val="bg1"/>
              </a:solidFill>
            </a:endParaRPr>
          </a:p>
          <a:p>
            <a:r>
              <a:rPr lang="es-ES" sz="3600" dirty="0">
                <a:solidFill>
                  <a:schemeClr val="bg1"/>
                </a:solidFill>
              </a:rPr>
              <a:t>Se ha recibido de LABORA, Servicio Valenciano de Empleo y Formación, una subvención por la contratación indefinida en 2025 de persona/s desempleada/s perteneciente/s a determinados colectivos de atención prioritaria para el empleo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4670993" y="9821988"/>
            <a:ext cx="10747634" cy="15403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130" dirty="0">
                <a:solidFill>
                  <a:srgbClr val="FFFFFF"/>
                </a:solidFill>
                <a:latin typeface="DIN-Regular"/>
                <a:cs typeface="DIN-Regular"/>
              </a:rPr>
              <a:t>IMPORTE:</a:t>
            </a:r>
            <a:r>
              <a:rPr sz="4800" spc="40" dirty="0">
                <a:solidFill>
                  <a:srgbClr val="FFFFFF"/>
                </a:solidFill>
                <a:latin typeface="DIN-Regular"/>
                <a:cs typeface="DIN-Regular"/>
              </a:rPr>
              <a:t> </a:t>
            </a:r>
            <a:r>
              <a:rPr lang="es-ES" sz="4800" spc="130" dirty="0">
                <a:solidFill>
                  <a:srgbClr val="FFFFFF"/>
                </a:solidFill>
                <a:latin typeface="DIN-Regular"/>
                <a:cs typeface="DIN-Regular"/>
              </a:rPr>
              <a:t>10.000</a:t>
            </a:r>
            <a:r>
              <a:rPr lang="es-ES" sz="4800" spc="130" dirty="0">
                <a:solidFill>
                  <a:srgbClr val="FFFFFF"/>
                </a:solidFill>
                <a:latin typeface="DIN-Regular"/>
              </a:rPr>
              <a:t> </a:t>
            </a:r>
            <a:r>
              <a:rPr sz="4800" spc="145" dirty="0">
                <a:solidFill>
                  <a:srgbClr val="FFFFFF"/>
                </a:solidFill>
                <a:latin typeface="DIN-Regular"/>
                <a:cs typeface="DIN-Regular"/>
              </a:rPr>
              <a:t>€</a:t>
            </a:r>
            <a:endParaRPr sz="4800" dirty="0">
              <a:latin typeface="DIN-Regular"/>
              <a:cs typeface="DIN-Regular"/>
            </a:endParaRPr>
          </a:p>
          <a:p>
            <a:pPr algn="ctr">
              <a:lnSpc>
                <a:spcPct val="100000"/>
              </a:lnSpc>
            </a:pPr>
            <a:r>
              <a:rPr lang="es-ES" sz="4800" dirty="0">
                <a:solidFill>
                  <a:srgbClr val="FFFFFF"/>
                </a:solidFill>
                <a:latin typeface="DIN-Regular"/>
                <a:cs typeface="DIN-Regular"/>
              </a:rPr>
              <a:t>ECOVUL/2025/292/46</a:t>
            </a:r>
            <a:endParaRPr sz="4800" dirty="0">
              <a:latin typeface="DIN-Regular"/>
              <a:cs typeface="DIN-Regular"/>
            </a:endParaRPr>
          </a:p>
        </p:txBody>
      </p:sp>
      <p:pic>
        <p:nvPicPr>
          <p:cNvPr id="6" name="Picture 4" descr="Recursos gràfics Labora - Generalitat Valenciana">
            <a:extLst>
              <a:ext uri="{FF2B5EF4-FFF2-40B4-BE49-F238E27FC236}">
                <a16:creationId xmlns:a16="http://schemas.microsoft.com/office/drawing/2014/main" id="{BA6AD93C-9376-CC29-7DA9-60DFA709A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11833225"/>
            <a:ext cx="8873359" cy="238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ujer Digital CLM - Mujer Digital CLM">
            <a:extLst>
              <a:ext uri="{FF2B5EF4-FFF2-40B4-BE49-F238E27FC236}">
                <a16:creationId xmlns:a16="http://schemas.microsoft.com/office/drawing/2014/main" id="{D6BF3F31-654F-55E9-F6AB-F37A11468A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852" y="12220152"/>
            <a:ext cx="6326690" cy="170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YogaOne Manresa | Centro de yoga en Manresa">
            <a:extLst>
              <a:ext uri="{FF2B5EF4-FFF2-40B4-BE49-F238E27FC236}">
                <a16:creationId xmlns:a16="http://schemas.microsoft.com/office/drawing/2014/main" id="{230084CF-DEFF-6911-4033-FB8731191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7556" y="12294094"/>
            <a:ext cx="5072612" cy="146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1D531921-4ABF-7A28-FBC5-06D9BED144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91" y="147582"/>
            <a:ext cx="4112000" cy="184526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52741A5-FD86-BE10-2331-6680D39FD45E}"/>
              </a:ext>
            </a:extLst>
          </p:cNvPr>
          <p:cNvSpPr txBox="1"/>
          <p:nvPr/>
        </p:nvSpPr>
        <p:spPr>
          <a:xfrm>
            <a:off x="726814" y="8404647"/>
            <a:ext cx="188502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>
                <a:solidFill>
                  <a:schemeClr val="bg1"/>
                </a:solidFill>
              </a:rPr>
              <a:t>*</a:t>
            </a:r>
            <a:r>
              <a:rPr lang="es-ES" sz="2500" dirty="0" err="1">
                <a:solidFill>
                  <a:schemeClr val="bg1"/>
                </a:solidFill>
              </a:rPr>
              <a:t>Actuació</a:t>
            </a:r>
            <a:r>
              <a:rPr lang="es-ES" sz="2500" dirty="0">
                <a:solidFill>
                  <a:schemeClr val="bg1"/>
                </a:solidFill>
              </a:rPr>
              <a:t> susceptible de </a:t>
            </a:r>
            <a:r>
              <a:rPr lang="es-ES" sz="2500" dirty="0" err="1">
                <a:solidFill>
                  <a:schemeClr val="bg1"/>
                </a:solidFill>
              </a:rPr>
              <a:t>cofinançament</a:t>
            </a:r>
            <a:r>
              <a:rPr lang="es-ES" sz="2500" dirty="0">
                <a:solidFill>
                  <a:schemeClr val="bg1"/>
                </a:solidFill>
              </a:rPr>
              <a:t> </a:t>
            </a:r>
            <a:r>
              <a:rPr lang="es-ES" sz="2500" dirty="0" err="1">
                <a:solidFill>
                  <a:schemeClr val="bg1"/>
                </a:solidFill>
              </a:rPr>
              <a:t>pel</a:t>
            </a:r>
            <a:r>
              <a:rPr lang="es-ES" sz="2500" dirty="0">
                <a:solidFill>
                  <a:schemeClr val="bg1"/>
                </a:solidFill>
              </a:rPr>
              <a:t> Fons Social </a:t>
            </a:r>
            <a:r>
              <a:rPr lang="es-ES" sz="2500" dirty="0" err="1">
                <a:solidFill>
                  <a:schemeClr val="bg1"/>
                </a:solidFill>
              </a:rPr>
              <a:t>Europeu</a:t>
            </a:r>
            <a:r>
              <a:rPr lang="es-ES" sz="2500" dirty="0">
                <a:solidFill>
                  <a:schemeClr val="bg1"/>
                </a:solidFill>
              </a:rPr>
              <a:t> Plus (FSE+) 2021-2027 o </a:t>
            </a:r>
            <a:r>
              <a:rPr lang="es-ES" sz="2500" dirty="0" err="1">
                <a:solidFill>
                  <a:schemeClr val="bg1"/>
                </a:solidFill>
              </a:rPr>
              <a:t>qualsevol</a:t>
            </a:r>
            <a:r>
              <a:rPr lang="es-ES" sz="2500" dirty="0">
                <a:solidFill>
                  <a:schemeClr val="bg1"/>
                </a:solidFill>
              </a:rPr>
              <a:t> </a:t>
            </a:r>
            <a:r>
              <a:rPr lang="es-ES" sz="2500" dirty="0" err="1">
                <a:solidFill>
                  <a:schemeClr val="bg1"/>
                </a:solidFill>
              </a:rPr>
              <a:t>altre</a:t>
            </a:r>
            <a:r>
              <a:rPr lang="es-ES" sz="2500" dirty="0">
                <a:solidFill>
                  <a:schemeClr val="bg1"/>
                </a:solidFill>
              </a:rPr>
              <a:t> Fons de la Unió Europea.</a:t>
            </a:r>
          </a:p>
          <a:p>
            <a:r>
              <a:rPr lang="es-ES" sz="2500" dirty="0">
                <a:solidFill>
                  <a:schemeClr val="bg1"/>
                </a:solidFill>
              </a:rPr>
              <a:t>*Actuación susceptible de cofinanciación por el Fondo Social Europeo (FSE+) 2021-2027 o cualquier otro fondo de la Unión Europea. </a:t>
            </a:r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135</Words>
  <Application>Microsoft Office PowerPoint</Application>
  <PresentationFormat>Personalizado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Calibri</vt:lpstr>
      <vt:lpstr>DIN-Regular</vt:lpstr>
      <vt:lpstr>Office Theme</vt:lpstr>
      <vt:lpstr>GESTIONADO POR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LABORA - FOMENTO EMPLEO</dc:title>
  <dc:creator>Amparo Carabal</dc:creator>
  <cp:keywords>DAFGS1k_2Lk,BAFFKpJVZ4o</cp:keywords>
  <cp:lastModifiedBy>Ana Maria Soler Rodrigo</cp:lastModifiedBy>
  <cp:revision>11</cp:revision>
  <cp:lastPrinted>2024-04-25T09:46:02Z</cp:lastPrinted>
  <dcterms:created xsi:type="dcterms:W3CDTF">2023-09-20T08:53:29Z</dcterms:created>
  <dcterms:modified xsi:type="dcterms:W3CDTF">2026-09-22T09:30:30Z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2023-07-27T00:00:00Z</vt:filetime>
  </property>
  <property fmtid="{D5CDD505-2E9C-101B-9397-08002B2CF9AE}" pid="3" name="Creator">
    <vt:lpwstr>Acrobat PDFMaker 21 para Word</vt:lpwstr>
  </property>
  <property fmtid="{D5CDD505-2E9C-101B-9397-08002B2CF9AE}" pid="4" name="LastSaved">
    <vt:filetime>2023-09-20T00:00:00Z</vt:filetime>
  </property>
</Properties>
</file>