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0104100" cy="14217650"/>
  <p:notesSz cx="20104100" cy="142176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86" y="9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D3E0F-EF07-4536-974E-B3DE0261146A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778000"/>
            <a:ext cx="6784975" cy="4797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2009775" y="6842125"/>
            <a:ext cx="16084550" cy="559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350486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11387138" y="1350486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E68B0-CE50-4D8D-BCE4-9236098C74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0041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407471"/>
            <a:ext cx="17088486" cy="2985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961884"/>
            <a:ext cx="14072870" cy="35544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270059"/>
            <a:ext cx="8745284" cy="93836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270059"/>
            <a:ext cx="8745284" cy="93836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10057" y="1501834"/>
            <a:ext cx="3938464" cy="126418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3333390"/>
            <a:ext cx="20103465" cy="8437245"/>
          </a:xfrm>
          <a:custGeom>
            <a:avLst/>
            <a:gdLst/>
            <a:ahLst/>
            <a:cxnLst/>
            <a:rect l="l" t="t" r="r" b="b"/>
            <a:pathLst>
              <a:path w="20103465" h="8437245">
                <a:moveTo>
                  <a:pt x="20102956" y="275"/>
                </a:moveTo>
                <a:lnTo>
                  <a:pt x="0" y="275"/>
                </a:lnTo>
                <a:lnTo>
                  <a:pt x="0" y="8437306"/>
                </a:lnTo>
                <a:lnTo>
                  <a:pt x="20102956" y="8437306"/>
                </a:lnTo>
                <a:lnTo>
                  <a:pt x="20102956" y="275"/>
                </a:lnTo>
                <a:close/>
              </a:path>
            </a:pathLst>
          </a:custGeom>
          <a:solidFill>
            <a:srgbClr val="537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1959" y="1703153"/>
            <a:ext cx="1262018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6680" y="3582096"/>
            <a:ext cx="18810739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3222415"/>
            <a:ext cx="6433312" cy="710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3222415"/>
            <a:ext cx="4623943" cy="710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3222415"/>
            <a:ext cx="4623943" cy="710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698" y="1752721"/>
            <a:ext cx="14387099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es-ES" sz="3800" b="1" spc="150" dirty="0"/>
              <a:t>GESTIONADO POR</a:t>
            </a:r>
            <a:endParaRPr sz="3800" b="1" spc="150" dirty="0"/>
          </a:p>
        </p:txBody>
      </p:sp>
      <p:sp>
        <p:nvSpPr>
          <p:cNvPr id="3" name="object 3"/>
          <p:cNvSpPr txBox="1"/>
          <p:nvPr/>
        </p:nvSpPr>
        <p:spPr>
          <a:xfrm>
            <a:off x="651827" y="4202608"/>
            <a:ext cx="18800445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3600" dirty="0" err="1">
                <a:solidFill>
                  <a:schemeClr val="bg1"/>
                </a:solidFill>
              </a:rPr>
              <a:t>S'ha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rebut</a:t>
            </a:r>
            <a:r>
              <a:rPr lang="es-ES" sz="3600" dirty="0">
                <a:solidFill>
                  <a:schemeClr val="bg1"/>
                </a:solidFill>
              </a:rPr>
              <a:t> de LABORA, </a:t>
            </a:r>
            <a:r>
              <a:rPr lang="es-ES" sz="3600" dirty="0" err="1">
                <a:solidFill>
                  <a:schemeClr val="bg1"/>
                </a:solidFill>
              </a:rPr>
              <a:t>Servei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Valencià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d'Ocupació</a:t>
            </a:r>
            <a:r>
              <a:rPr lang="es-ES" sz="3600" dirty="0">
                <a:solidFill>
                  <a:schemeClr val="bg1"/>
                </a:solidFill>
              </a:rPr>
              <a:t> i </a:t>
            </a:r>
            <a:r>
              <a:rPr lang="es-ES" sz="3600" dirty="0" err="1">
                <a:solidFill>
                  <a:schemeClr val="bg1"/>
                </a:solidFill>
              </a:rPr>
              <a:t>Formació</a:t>
            </a:r>
            <a:r>
              <a:rPr lang="es-ES" sz="3600" dirty="0">
                <a:solidFill>
                  <a:schemeClr val="bg1"/>
                </a:solidFill>
              </a:rPr>
              <a:t>, una </a:t>
            </a:r>
            <a:r>
              <a:rPr lang="es-ES" sz="3600" dirty="0" err="1">
                <a:solidFill>
                  <a:schemeClr val="bg1"/>
                </a:solidFill>
              </a:rPr>
              <a:t>subvenció</a:t>
            </a:r>
            <a:r>
              <a:rPr lang="es-ES" sz="3600" dirty="0">
                <a:solidFill>
                  <a:schemeClr val="bg1"/>
                </a:solidFill>
              </a:rPr>
              <a:t> del programa </a:t>
            </a:r>
            <a:r>
              <a:rPr lang="es-ES" sz="3600" dirty="0" err="1">
                <a:solidFill>
                  <a:schemeClr val="bg1"/>
                </a:solidFill>
              </a:rPr>
              <a:t>indicat</a:t>
            </a:r>
            <a:r>
              <a:rPr lang="es-ES" sz="3600" dirty="0">
                <a:solidFill>
                  <a:schemeClr val="bg1"/>
                </a:solidFill>
              </a:rPr>
              <a:t> per la </a:t>
            </a:r>
            <a:r>
              <a:rPr lang="es-ES" sz="3600" dirty="0" err="1">
                <a:solidFill>
                  <a:schemeClr val="bg1"/>
                </a:solidFill>
              </a:rPr>
              <a:t>contractació</a:t>
            </a:r>
            <a:r>
              <a:rPr lang="es-ES" sz="3600" dirty="0">
                <a:solidFill>
                  <a:schemeClr val="bg1"/>
                </a:solidFill>
              </a:rPr>
              <a:t> indefinida en 2025 de persona/s </a:t>
            </a:r>
            <a:r>
              <a:rPr lang="es-ES" sz="3600" dirty="0" err="1">
                <a:solidFill>
                  <a:schemeClr val="bg1"/>
                </a:solidFill>
              </a:rPr>
              <a:t>jove</a:t>
            </a:r>
            <a:r>
              <a:rPr lang="es-ES" sz="3600" dirty="0">
                <a:solidFill>
                  <a:schemeClr val="bg1"/>
                </a:solidFill>
              </a:rPr>
              <a:t>/</a:t>
            </a:r>
            <a:r>
              <a:rPr lang="es-ES" sz="3600" dirty="0" err="1">
                <a:solidFill>
                  <a:schemeClr val="bg1"/>
                </a:solidFill>
              </a:rPr>
              <a:t>ns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qualificada</a:t>
            </a:r>
            <a:r>
              <a:rPr lang="es-ES" sz="3600" dirty="0">
                <a:solidFill>
                  <a:schemeClr val="bg1"/>
                </a:solidFill>
              </a:rPr>
              <a:t>/es inscrita/es en el Sistema Nacional de </a:t>
            </a:r>
            <a:r>
              <a:rPr lang="es-ES" sz="3600" dirty="0" err="1">
                <a:solidFill>
                  <a:schemeClr val="bg1"/>
                </a:solidFill>
              </a:rPr>
              <a:t>Garantia</a:t>
            </a:r>
            <a:r>
              <a:rPr lang="es-ES" sz="3600" dirty="0">
                <a:solidFill>
                  <a:schemeClr val="bg1"/>
                </a:solidFill>
              </a:rPr>
              <a:t> Juvenil.</a:t>
            </a:r>
          </a:p>
          <a:p>
            <a:endParaRPr lang="es-ES" sz="3600" dirty="0">
              <a:solidFill>
                <a:schemeClr val="bg1"/>
              </a:solidFill>
            </a:endParaRPr>
          </a:p>
          <a:p>
            <a:r>
              <a:rPr lang="es-ES" sz="3600" dirty="0">
                <a:solidFill>
                  <a:schemeClr val="bg1"/>
                </a:solidFill>
              </a:rPr>
              <a:t>Se ha recibido de LABORA, Servicio Valenciano de Empleo y Formación, una subvención del programa indicado por la contratación indefinida en 2025 de persona/s joven/es cualificada/s inscrita/s en el Sistema Nacional de Garantía Juvenil.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C34C8AB-3885-F962-6B04-34A2E76D5285}"/>
              </a:ext>
            </a:extLst>
          </p:cNvPr>
          <p:cNvSpPr txBox="1"/>
          <p:nvPr/>
        </p:nvSpPr>
        <p:spPr>
          <a:xfrm>
            <a:off x="621829" y="8550221"/>
            <a:ext cx="1879529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dirty="0">
                <a:solidFill>
                  <a:schemeClr val="bg1"/>
                </a:solidFill>
              </a:rPr>
              <a:t>*Actuación financiada con fondos procedentes del Servicio Público de Empleo Estatal susceptible de cofinanciación por el Fondo Social Europeo (FSE+) 2021-2027 o cualquier otro fondo de la Unión Europea.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89B7DCD-C714-2885-A99B-BD0E63B63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91" y="147582"/>
            <a:ext cx="4112000" cy="1845260"/>
          </a:xfrm>
          <a:prstGeom prst="rect">
            <a:avLst/>
          </a:prstGeom>
        </p:spPr>
      </p:pic>
      <p:pic>
        <p:nvPicPr>
          <p:cNvPr id="1028" name="Picture 4" descr="Recursos gràfics Labora - Generalitat Valenciana">
            <a:extLst>
              <a:ext uri="{FF2B5EF4-FFF2-40B4-BE49-F238E27FC236}">
                <a16:creationId xmlns:a16="http://schemas.microsoft.com/office/drawing/2014/main" id="{ABBF9D35-E05B-68F1-69F2-AAC439561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1" y="11833225"/>
            <a:ext cx="8873359" cy="238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ujer Digital CLM - Mujer Digital CLM">
            <a:extLst>
              <a:ext uri="{FF2B5EF4-FFF2-40B4-BE49-F238E27FC236}">
                <a16:creationId xmlns:a16="http://schemas.microsoft.com/office/drawing/2014/main" id="{16DA69AC-A90E-9190-4AB8-EEEC11259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093" y="12220152"/>
            <a:ext cx="6326690" cy="170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YogaOne Manresa | Centro de yoga en Manresa">
            <a:extLst>
              <a:ext uri="{FF2B5EF4-FFF2-40B4-BE49-F238E27FC236}">
                <a16:creationId xmlns:a16="http://schemas.microsoft.com/office/drawing/2014/main" id="{6DEE464F-56C7-5867-D55F-C1B057951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5797" y="12294094"/>
            <a:ext cx="5072612" cy="146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74C68967-FA34-EFC6-F8E9-6D6079DB9037}"/>
              </a:ext>
            </a:extLst>
          </p:cNvPr>
          <p:cNvSpPr txBox="1"/>
          <p:nvPr/>
        </p:nvSpPr>
        <p:spPr>
          <a:xfrm>
            <a:off x="4472370" y="9694901"/>
            <a:ext cx="4724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5080" indent="-605790" algn="ctr">
              <a:lnSpc>
                <a:spcPct val="100000"/>
              </a:lnSpc>
              <a:spcBef>
                <a:spcPts val="100"/>
              </a:spcBef>
            </a:pPr>
            <a:r>
              <a:rPr sz="3200" spc="130" dirty="0">
                <a:solidFill>
                  <a:srgbClr val="FFFFFF"/>
                </a:solidFill>
                <a:latin typeface="DIN-Regular"/>
                <a:cs typeface="DIN-Regular"/>
              </a:rPr>
              <a:t>IMPORTE:</a:t>
            </a:r>
            <a:r>
              <a:rPr sz="3200" spc="30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25" dirty="0">
                <a:solidFill>
                  <a:srgbClr val="FFFFFF"/>
                </a:solidFill>
                <a:latin typeface="DIN-Regular"/>
                <a:cs typeface="DIN-Regular"/>
              </a:rPr>
              <a:t>10.000</a:t>
            </a:r>
            <a:r>
              <a:rPr sz="3200" spc="45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45" dirty="0">
                <a:solidFill>
                  <a:srgbClr val="FFFFFF"/>
                </a:solidFill>
                <a:latin typeface="DIN-Regular"/>
                <a:cs typeface="DIN-Regular"/>
              </a:rPr>
              <a:t>€ </a:t>
            </a:r>
            <a:r>
              <a:rPr lang="es-ES" sz="3200" spc="125" dirty="0">
                <a:solidFill>
                  <a:srgbClr val="FFFFFF"/>
                </a:solidFill>
                <a:latin typeface="DIN-Regular"/>
              </a:rPr>
              <a:t>ECOGJU/2025/211/46</a:t>
            </a:r>
            <a:endParaRPr sz="3200" spc="125" dirty="0">
              <a:solidFill>
                <a:srgbClr val="FFFFFF"/>
              </a:solidFill>
              <a:latin typeface="DIN-Regular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ADA63342-0E3F-9A92-2BFB-525ED3ED856A}"/>
              </a:ext>
            </a:extLst>
          </p:cNvPr>
          <p:cNvSpPr txBox="1"/>
          <p:nvPr/>
        </p:nvSpPr>
        <p:spPr>
          <a:xfrm>
            <a:off x="8798690" y="9694901"/>
            <a:ext cx="4724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5080" indent="-605790" algn="ctr">
              <a:lnSpc>
                <a:spcPct val="100000"/>
              </a:lnSpc>
              <a:spcBef>
                <a:spcPts val="100"/>
              </a:spcBef>
            </a:pPr>
            <a:r>
              <a:rPr sz="3200" spc="130" dirty="0">
                <a:solidFill>
                  <a:srgbClr val="FFFFFF"/>
                </a:solidFill>
                <a:latin typeface="DIN-Regular"/>
                <a:cs typeface="DIN-Regular"/>
              </a:rPr>
              <a:t>IMPORTE:</a:t>
            </a:r>
            <a:r>
              <a:rPr sz="3200" spc="30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25" dirty="0">
                <a:solidFill>
                  <a:srgbClr val="FFFFFF"/>
                </a:solidFill>
                <a:latin typeface="DIN-Regular"/>
                <a:cs typeface="DIN-Regular"/>
              </a:rPr>
              <a:t>10.000</a:t>
            </a:r>
            <a:r>
              <a:rPr sz="3200" spc="45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45" dirty="0">
                <a:solidFill>
                  <a:srgbClr val="FFFFFF"/>
                </a:solidFill>
                <a:latin typeface="DIN-Regular"/>
                <a:cs typeface="DIN-Regular"/>
              </a:rPr>
              <a:t>€ </a:t>
            </a:r>
            <a:r>
              <a:rPr lang="es-ES" sz="3200" spc="125" dirty="0">
                <a:solidFill>
                  <a:srgbClr val="FFFFFF"/>
                </a:solidFill>
                <a:latin typeface="DIN-Regular"/>
              </a:rPr>
              <a:t>ECOGJU/2025/136/46</a:t>
            </a:r>
            <a:endParaRPr sz="3200" spc="125" dirty="0">
              <a:solidFill>
                <a:srgbClr val="FFFFFF"/>
              </a:solidFill>
              <a:latin typeface="DIN-Regular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BA703C54-C158-9AE8-8665-6A84880EAFEF}"/>
              </a:ext>
            </a:extLst>
          </p:cNvPr>
          <p:cNvSpPr txBox="1"/>
          <p:nvPr/>
        </p:nvSpPr>
        <p:spPr>
          <a:xfrm>
            <a:off x="13404850" y="9676911"/>
            <a:ext cx="4724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5080" indent="-605790" algn="ctr">
              <a:lnSpc>
                <a:spcPct val="100000"/>
              </a:lnSpc>
              <a:spcBef>
                <a:spcPts val="100"/>
              </a:spcBef>
            </a:pPr>
            <a:r>
              <a:rPr sz="3200" spc="130" dirty="0">
                <a:solidFill>
                  <a:srgbClr val="FFFFFF"/>
                </a:solidFill>
                <a:latin typeface="DIN-Regular"/>
                <a:cs typeface="DIN-Regular"/>
              </a:rPr>
              <a:t>IMPORTE:</a:t>
            </a:r>
            <a:r>
              <a:rPr sz="3200" spc="30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25" dirty="0">
                <a:solidFill>
                  <a:srgbClr val="FFFFFF"/>
                </a:solidFill>
                <a:latin typeface="DIN-Regular"/>
                <a:cs typeface="DIN-Regular"/>
              </a:rPr>
              <a:t>10.000</a:t>
            </a:r>
            <a:r>
              <a:rPr sz="3200" spc="45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45" dirty="0">
                <a:solidFill>
                  <a:srgbClr val="FFFFFF"/>
                </a:solidFill>
                <a:latin typeface="DIN-Regular"/>
                <a:cs typeface="DIN-Regular"/>
              </a:rPr>
              <a:t>€ </a:t>
            </a:r>
            <a:r>
              <a:rPr lang="es-ES" sz="3200" spc="125" dirty="0">
                <a:solidFill>
                  <a:srgbClr val="FFFFFF"/>
                </a:solidFill>
                <a:latin typeface="DIN-Regular"/>
              </a:rPr>
              <a:t>ECOGJU/2025/294/46</a:t>
            </a:r>
            <a:endParaRPr sz="3200" spc="125" dirty="0">
              <a:solidFill>
                <a:srgbClr val="FFFFFF"/>
              </a:solidFill>
              <a:latin typeface="DIN-Regular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D39BBA34-C2DD-8E5E-F7F8-93ED40DAF2C3}"/>
              </a:ext>
            </a:extLst>
          </p:cNvPr>
          <p:cNvSpPr txBox="1"/>
          <p:nvPr/>
        </p:nvSpPr>
        <p:spPr>
          <a:xfrm>
            <a:off x="13404850" y="10790700"/>
            <a:ext cx="4724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5080" indent="-605790" algn="ctr">
              <a:lnSpc>
                <a:spcPct val="100000"/>
              </a:lnSpc>
              <a:spcBef>
                <a:spcPts val="100"/>
              </a:spcBef>
            </a:pPr>
            <a:r>
              <a:rPr sz="3200" spc="130" dirty="0">
                <a:solidFill>
                  <a:srgbClr val="FFFFFF"/>
                </a:solidFill>
                <a:latin typeface="DIN-Regular"/>
                <a:cs typeface="DIN-Regular"/>
              </a:rPr>
              <a:t>IMPORTE:</a:t>
            </a:r>
            <a:r>
              <a:rPr sz="3200" spc="30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25" dirty="0">
                <a:solidFill>
                  <a:srgbClr val="FFFFFF"/>
                </a:solidFill>
                <a:latin typeface="DIN-Regular"/>
                <a:cs typeface="DIN-Regular"/>
              </a:rPr>
              <a:t>10.000</a:t>
            </a:r>
            <a:r>
              <a:rPr sz="3200" spc="45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45" dirty="0">
                <a:solidFill>
                  <a:srgbClr val="FFFFFF"/>
                </a:solidFill>
                <a:latin typeface="DIN-Regular"/>
                <a:cs typeface="DIN-Regular"/>
              </a:rPr>
              <a:t>€ </a:t>
            </a:r>
            <a:r>
              <a:rPr lang="es-ES" sz="3200" spc="125" dirty="0">
                <a:solidFill>
                  <a:srgbClr val="FFFFFF"/>
                </a:solidFill>
                <a:latin typeface="DIN-Regular"/>
              </a:rPr>
              <a:t>ECOGJU/2025/295/46</a:t>
            </a:r>
            <a:endParaRPr sz="3200" spc="125" dirty="0">
              <a:solidFill>
                <a:srgbClr val="FFFFFF"/>
              </a:solidFill>
              <a:latin typeface="DIN-Regular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7ED56420-C82C-50B0-3040-24850B57A8DC}"/>
              </a:ext>
            </a:extLst>
          </p:cNvPr>
          <p:cNvSpPr txBox="1"/>
          <p:nvPr/>
        </p:nvSpPr>
        <p:spPr>
          <a:xfrm>
            <a:off x="4472370" y="10835516"/>
            <a:ext cx="4724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5080" indent="-605790" algn="ctr">
              <a:lnSpc>
                <a:spcPct val="100000"/>
              </a:lnSpc>
              <a:spcBef>
                <a:spcPts val="100"/>
              </a:spcBef>
            </a:pPr>
            <a:r>
              <a:rPr sz="3200" spc="130" dirty="0">
                <a:solidFill>
                  <a:srgbClr val="FFFFFF"/>
                </a:solidFill>
                <a:latin typeface="DIN-Regular"/>
                <a:cs typeface="DIN-Regular"/>
              </a:rPr>
              <a:t>IMPORTE:</a:t>
            </a:r>
            <a:r>
              <a:rPr sz="3200" spc="30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25" dirty="0">
                <a:solidFill>
                  <a:srgbClr val="FFFFFF"/>
                </a:solidFill>
                <a:latin typeface="DIN-Regular"/>
                <a:cs typeface="DIN-Regular"/>
              </a:rPr>
              <a:t>10.000</a:t>
            </a:r>
            <a:r>
              <a:rPr sz="3200" spc="45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45" dirty="0">
                <a:solidFill>
                  <a:srgbClr val="FFFFFF"/>
                </a:solidFill>
                <a:latin typeface="DIN-Regular"/>
                <a:cs typeface="DIN-Regular"/>
              </a:rPr>
              <a:t>€ </a:t>
            </a:r>
            <a:r>
              <a:rPr lang="es-ES" sz="3200" spc="125" dirty="0">
                <a:solidFill>
                  <a:srgbClr val="FFFFFF"/>
                </a:solidFill>
                <a:latin typeface="DIN-Regular"/>
              </a:rPr>
              <a:t>ECOGJU/2025/311/46</a:t>
            </a:r>
            <a:endParaRPr sz="3200" spc="125" dirty="0">
              <a:solidFill>
                <a:srgbClr val="FFFFFF"/>
              </a:solidFill>
              <a:latin typeface="DIN-Regular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6C17E6C8-62E9-6173-8287-4FFC4C79ECC7}"/>
              </a:ext>
            </a:extLst>
          </p:cNvPr>
          <p:cNvSpPr txBox="1"/>
          <p:nvPr/>
        </p:nvSpPr>
        <p:spPr>
          <a:xfrm>
            <a:off x="8810727" y="10816720"/>
            <a:ext cx="47244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7855" marR="5080" indent="-605790" algn="ctr">
              <a:lnSpc>
                <a:spcPct val="100000"/>
              </a:lnSpc>
              <a:spcBef>
                <a:spcPts val="100"/>
              </a:spcBef>
            </a:pPr>
            <a:r>
              <a:rPr sz="3200" spc="130" dirty="0">
                <a:solidFill>
                  <a:srgbClr val="FFFFFF"/>
                </a:solidFill>
                <a:latin typeface="DIN-Regular"/>
                <a:cs typeface="DIN-Regular"/>
              </a:rPr>
              <a:t>IMPORTE:</a:t>
            </a:r>
            <a:r>
              <a:rPr sz="3200" spc="30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25" dirty="0">
                <a:solidFill>
                  <a:srgbClr val="FFFFFF"/>
                </a:solidFill>
                <a:latin typeface="DIN-Regular"/>
                <a:cs typeface="DIN-Regular"/>
              </a:rPr>
              <a:t>10.000</a:t>
            </a:r>
            <a:r>
              <a:rPr sz="3200" spc="45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3200" spc="145" dirty="0">
                <a:solidFill>
                  <a:srgbClr val="FFFFFF"/>
                </a:solidFill>
                <a:latin typeface="DIN-Regular"/>
                <a:cs typeface="DIN-Regular"/>
              </a:rPr>
              <a:t>€ </a:t>
            </a:r>
            <a:r>
              <a:rPr lang="es-ES" sz="3200" spc="125" dirty="0">
                <a:solidFill>
                  <a:srgbClr val="FFFFFF"/>
                </a:solidFill>
                <a:latin typeface="DIN-Regular"/>
              </a:rPr>
              <a:t>ECOGJU/2025/168/46</a:t>
            </a:r>
            <a:endParaRPr sz="3200" spc="125" dirty="0">
              <a:solidFill>
                <a:srgbClr val="FFFFFF"/>
              </a:solidFill>
              <a:latin typeface="DIN-Regula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165</Words>
  <Application>Microsoft Office PowerPoint</Application>
  <PresentationFormat>Personalizado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DIN-Regular</vt:lpstr>
      <vt:lpstr>Office Theme</vt:lpstr>
      <vt:lpstr>GESTIONADO POR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 - FOMENTO EMPLEO</dc:title>
  <dc:creator>Amparo Carabal</dc:creator>
  <cp:keywords>DAFGS1k_2Lk,BAFFKpJVZ4o</cp:keywords>
  <cp:lastModifiedBy>Ana Maria Soler Rodrigo</cp:lastModifiedBy>
  <cp:revision>14</cp:revision>
  <dcterms:created xsi:type="dcterms:W3CDTF">2023-09-20T08:06:55Z</dcterms:created>
  <dcterms:modified xsi:type="dcterms:W3CDTF">2026-09-22T09:27:29Z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2023-07-27T00:00:00Z</vt:filetime>
  </property>
  <property fmtid="{D5CDD505-2E9C-101B-9397-08002B2CF9AE}" pid="3" name="Creator">
    <vt:lpwstr>Acrobat PDFMaker 21 para Word</vt:lpwstr>
  </property>
  <property fmtid="{D5CDD505-2E9C-101B-9397-08002B2CF9AE}" pid="4" name="LastSaved">
    <vt:filetime>2023-09-20T00:00:00Z</vt:filetime>
  </property>
</Properties>
</file>